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80" r:id="rId1"/>
  </p:sldMasterIdLst>
  <p:sldIdLst>
    <p:sldId id="256" r:id="rId2"/>
    <p:sldId id="257" r:id="rId3"/>
    <p:sldId id="258" r:id="rId4"/>
    <p:sldId id="259" r:id="rId5"/>
    <p:sldId id="260" r:id="rId6"/>
    <p:sldId id="273" r:id="rId7"/>
    <p:sldId id="274" r:id="rId8"/>
    <p:sldId id="275" r:id="rId9"/>
    <p:sldId id="272" r:id="rId10"/>
    <p:sldId id="283" r:id="rId11"/>
    <p:sldId id="279" r:id="rId12"/>
    <p:sldId id="280" r:id="rId13"/>
    <p:sldId id="267" r:id="rId14"/>
    <p:sldId id="281" r:id="rId15"/>
    <p:sldId id="278" r:id="rId16"/>
    <p:sldId id="287" r:id="rId17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A50021"/>
    <a:srgbClr val="000099"/>
    <a:srgbClr val="FF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 horzBarState="maximized">
    <p:restoredLeft sz="30517" autoAdjust="0"/>
    <p:restoredTop sz="94660"/>
  </p:normalViewPr>
  <p:slideViewPr>
    <p:cSldViewPr snapToGrid="0">
      <p:cViewPr varScale="1">
        <p:scale>
          <a:sx n="86" d="100"/>
          <a:sy n="86" d="100"/>
        </p:scale>
        <p:origin x="-149" y="-8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4891E3-8B9D-4ECA-B65F-24CA163639E3}" type="datetimeFigureOut">
              <a:rPr lang="ru-RU" smtClean="0"/>
              <a:pPr/>
              <a:t>29.03.2024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946D51-254F-4062-8F4B-67B02D2DFF4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32721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4891E3-8B9D-4ECA-B65F-24CA163639E3}" type="datetimeFigureOut">
              <a:rPr lang="ru-RU" smtClean="0"/>
              <a:pPr/>
              <a:t>29.03.2024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946D51-254F-4062-8F4B-67B02D2DFF4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733317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4891E3-8B9D-4ECA-B65F-24CA163639E3}" type="datetimeFigureOut">
              <a:rPr lang="ru-RU" smtClean="0"/>
              <a:pPr/>
              <a:t>29.03.2024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946D51-254F-4062-8F4B-67B02D2DFF4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302189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4891E3-8B9D-4ECA-B65F-24CA163639E3}" type="datetimeFigureOut">
              <a:rPr lang="ru-RU" smtClean="0"/>
              <a:pPr/>
              <a:t>29.03.2024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946D51-254F-4062-8F4B-67B02D2DFF4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867424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4891E3-8B9D-4ECA-B65F-24CA163639E3}" type="datetimeFigureOut">
              <a:rPr lang="ru-RU" smtClean="0"/>
              <a:pPr/>
              <a:t>29.03.2024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946D51-254F-4062-8F4B-67B02D2DFF4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839573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4891E3-8B9D-4ECA-B65F-24CA163639E3}" type="datetimeFigureOut">
              <a:rPr lang="ru-RU" smtClean="0"/>
              <a:pPr/>
              <a:t>29.03.2024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946D51-254F-4062-8F4B-67B02D2DFF4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060005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4891E3-8B9D-4ECA-B65F-24CA163639E3}" type="datetimeFigureOut">
              <a:rPr lang="ru-RU" smtClean="0"/>
              <a:pPr/>
              <a:t>29.03.2024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946D51-254F-4062-8F4B-67B02D2DFF4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833859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4891E3-8B9D-4ECA-B65F-24CA163639E3}" type="datetimeFigureOut">
              <a:rPr lang="ru-RU" smtClean="0"/>
              <a:pPr/>
              <a:t>29.03.2024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946D51-254F-4062-8F4B-67B02D2DFF4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032648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4891E3-8B9D-4ECA-B65F-24CA163639E3}" type="datetimeFigureOut">
              <a:rPr lang="ru-RU" smtClean="0"/>
              <a:pPr/>
              <a:t>29.03.2024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946D51-254F-4062-8F4B-67B02D2DFF4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799041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4891E3-8B9D-4ECA-B65F-24CA163639E3}" type="datetimeFigureOut">
              <a:rPr lang="ru-RU" smtClean="0"/>
              <a:pPr/>
              <a:t>29.03.2024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946D51-254F-4062-8F4B-67B02D2DFF4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340055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4891E3-8B9D-4ECA-B65F-24CA163639E3}" type="datetimeFigureOut">
              <a:rPr lang="ru-RU" smtClean="0"/>
              <a:pPr/>
              <a:t>29.03.2024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946D51-254F-4062-8F4B-67B02D2DFF4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429375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1B0F778-A91A-46D9-83DC-81C9BDF6F2D4}" type="datetimeFigureOut">
              <a:rPr lang="ru-RU" smtClean="0">
                <a:solidFill>
                  <a:prstClr val="black">
                    <a:shade val="50000"/>
                  </a:prstClr>
                </a:solidFill>
              </a:rPr>
              <a:pPr/>
              <a:t>29.03.2024</a:t>
            </a:fld>
            <a:endParaRPr lang="ru-RU">
              <a:solidFill>
                <a:prstClr val="black">
                  <a:shade val="50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shade val="50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D166750-831F-4A99-9A01-8DA2A9FA8CA0}" type="slidenum">
              <a:rPr lang="ru-RU" smtClean="0">
                <a:solidFill>
                  <a:prstClr val="black">
                    <a:shade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21144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1" r:id="rId1"/>
    <p:sldLayoutId id="2147483782" r:id="rId2"/>
    <p:sldLayoutId id="2147483783" r:id="rId3"/>
    <p:sldLayoutId id="2147483784" r:id="rId4"/>
    <p:sldLayoutId id="2147483785" r:id="rId5"/>
    <p:sldLayoutId id="2147483786" r:id="rId6"/>
    <p:sldLayoutId id="2147483787" r:id="rId7"/>
    <p:sldLayoutId id="2147483788" r:id="rId8"/>
    <p:sldLayoutId id="2147483789" r:id="rId9"/>
    <p:sldLayoutId id="2147483790" r:id="rId10"/>
    <p:sldLayoutId id="2147483791" r:id="rId11"/>
  </p:sldLayoutIdLst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slideLayout" Target="../slideLayouts/slideLayout7.xml"/><Relationship Id="rId1" Type="http://schemas.openxmlformats.org/officeDocument/2006/relationships/video" Target="file:///C:\Users\&#1040;&#1085;&#1085;&#1072;\Desktop\&#1083;&#1086;&#1075;&#1086;&#1088;&#1086;&#1090;&#1084;&#1080;&#1082;&#1072;\&#1087;&#1072;&#1083;&#1100;&#1095;&#1080;&#1082;&#1086;&#1074;&#1072;&#1103;%20&#1075;&#1080;&#1084;&#1085;&#1072;&#1089;&#1090;&#1080;&#1082;&#1072;.mp4" TargetMode="External"/><Relationship Id="rId4" Type="http://schemas.openxmlformats.org/officeDocument/2006/relationships/image" Target="../media/image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7.xml"/><Relationship Id="rId1" Type="http://schemas.openxmlformats.org/officeDocument/2006/relationships/video" Target="file:///C:\Users\&#1040;&#1085;&#1085;&#1072;\Desktop\&#1083;&#1086;&#1075;&#1086;&#1088;&#1086;&#1090;&#1084;&#1080;&#1082;&#1072;\&#1085;&#1072;%20&#1091;&#1089;&#1082;&#1086;&#1088;&#1077;&#1085;&#1080;&#1077;.mp4" TargetMode="External"/><Relationship Id="rId4" Type="http://schemas.openxmlformats.org/officeDocument/2006/relationships/image" Target="../media/image1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C:\Users\ЮРИЙ\Desktop\картинки Люда\КАРТИНКИ ИЗ ИНТЕРНЕТА\79970861_5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-716096"/>
            <a:ext cx="12192000" cy="84313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ctrTitle" idx="4294967295"/>
          </p:nvPr>
        </p:nvSpPr>
        <p:spPr>
          <a:xfrm>
            <a:off x="1419925" y="2242865"/>
            <a:ext cx="9144000" cy="2387600"/>
          </a:xfrm>
          <a:effectLst>
            <a:glow rad="101600">
              <a:schemeClr val="bg1">
                <a:alpha val="60000"/>
              </a:schemeClr>
            </a:glow>
          </a:effectLst>
        </p:spPr>
        <p:txBody>
          <a:bodyPr>
            <a:noAutofit/>
          </a:bodyPr>
          <a:lstStyle/>
          <a:p>
            <a:pPr algn="ctr">
              <a:lnSpc>
                <a:spcPct val="100000"/>
              </a:lnSpc>
            </a:pPr>
            <a:r>
              <a:rPr lang="ru-RU" sz="4000" b="1" dirty="0" smtClean="0">
                <a:solidFill>
                  <a:srgbClr val="000099"/>
                </a:solidFill>
                <a:effectLst>
                  <a:glow rad="127000">
                    <a:schemeClr val="bg1"/>
                  </a:glow>
                </a:effectLst>
                <a:latin typeface="a_AvanteLt" panose="020B0202020202020204" pitchFamily="34" charset="-52"/>
              </a:rPr>
              <a:t>Мастер-класс на тему:</a:t>
            </a:r>
            <a:br>
              <a:rPr lang="ru-RU" sz="4000" b="1" dirty="0" smtClean="0">
                <a:solidFill>
                  <a:srgbClr val="000099"/>
                </a:solidFill>
                <a:effectLst>
                  <a:glow rad="127000">
                    <a:schemeClr val="bg1"/>
                  </a:glow>
                </a:effectLst>
                <a:latin typeface="a_AvanteLt" panose="020B0202020202020204" pitchFamily="34" charset="-52"/>
              </a:rPr>
            </a:br>
            <a:r>
              <a:rPr lang="ru-RU" sz="1000" dirty="0"/>
              <a:t/>
            </a:r>
            <a:br>
              <a:rPr lang="ru-RU" sz="1000" dirty="0"/>
            </a:br>
            <a:r>
              <a:rPr lang="ru-RU" sz="4000" b="1" dirty="0" smtClean="0">
                <a:solidFill>
                  <a:srgbClr val="FF0000"/>
                </a:solidFill>
                <a:effectLst>
                  <a:glow rad="127000">
                    <a:schemeClr val="bg1"/>
                  </a:glow>
                </a:effectLst>
                <a:latin typeface="UkrainianGoudyOld" panose="0202E200000000000000" pitchFamily="18" charset="0"/>
              </a:rPr>
              <a:t>«</a:t>
            </a:r>
            <a:r>
              <a:rPr lang="ru-RU" sz="4000" b="1" dirty="0" err="1" smtClean="0">
                <a:solidFill>
                  <a:srgbClr val="FF0000"/>
                </a:solidFill>
                <a:effectLst>
                  <a:glow rad="127000">
                    <a:schemeClr val="bg1"/>
                  </a:glow>
                </a:effectLst>
                <a:latin typeface="UkrainianGoudyOld" panose="0202E200000000000000" pitchFamily="18" charset="0"/>
              </a:rPr>
              <a:t>Логоритмика</a:t>
            </a:r>
            <a:r>
              <a:rPr lang="ru-RU" sz="4000" b="1" dirty="0" smtClean="0">
                <a:solidFill>
                  <a:srgbClr val="FF0000"/>
                </a:solidFill>
                <a:effectLst>
                  <a:glow rad="127000">
                    <a:schemeClr val="bg1"/>
                  </a:glow>
                </a:effectLst>
                <a:latin typeface="UkrainianGoudyOld" panose="0202E200000000000000" pitchFamily="18" charset="0"/>
              </a:rPr>
              <a:t>, как средство эффективности умственного и физического развития  дошкольников на  занятиях»</a:t>
            </a:r>
            <a:br>
              <a:rPr lang="ru-RU" sz="4000" b="1" dirty="0" smtClean="0">
                <a:solidFill>
                  <a:srgbClr val="FF0000"/>
                </a:solidFill>
                <a:effectLst>
                  <a:glow rad="127000">
                    <a:schemeClr val="bg1"/>
                  </a:glow>
                </a:effectLst>
                <a:latin typeface="UkrainianGoudyOld" panose="0202E200000000000000" pitchFamily="18" charset="0"/>
              </a:rPr>
            </a:br>
            <a:r>
              <a:rPr lang="ru-RU" sz="4000" b="1" dirty="0" smtClean="0">
                <a:solidFill>
                  <a:srgbClr val="FF0000"/>
                </a:solidFill>
                <a:effectLst>
                  <a:glow rad="127000">
                    <a:schemeClr val="bg1"/>
                  </a:glow>
                </a:effectLst>
                <a:latin typeface="UkrainianGoudyOld" panose="0202E200000000000000" pitchFamily="18" charset="0"/>
              </a:rPr>
              <a:t/>
            </a:r>
            <a:br>
              <a:rPr lang="ru-RU" sz="4000" b="1" dirty="0" smtClean="0">
                <a:solidFill>
                  <a:srgbClr val="FF0000"/>
                </a:solidFill>
                <a:effectLst>
                  <a:glow rad="127000">
                    <a:schemeClr val="bg1"/>
                  </a:glow>
                </a:effectLst>
                <a:latin typeface="UkrainianGoudyOld" panose="0202E200000000000000" pitchFamily="18" charset="0"/>
              </a:rPr>
            </a:br>
            <a:r>
              <a:rPr lang="ru-RU" sz="4000" b="1" dirty="0" smtClean="0">
                <a:solidFill>
                  <a:srgbClr val="FF0000"/>
                </a:solidFill>
                <a:effectLst>
                  <a:glow rad="127000">
                    <a:schemeClr val="bg1"/>
                  </a:glow>
                </a:effectLst>
                <a:latin typeface="UkrainianGoudyOld" panose="0202E200000000000000" pitchFamily="18" charset="0"/>
              </a:rPr>
              <a:t>подготовила воспитатель :Одинцова Анна Даниловна</a:t>
            </a:r>
            <a:br>
              <a:rPr lang="ru-RU" sz="4000" b="1" dirty="0" smtClean="0">
                <a:solidFill>
                  <a:srgbClr val="FF0000"/>
                </a:solidFill>
                <a:effectLst>
                  <a:glow rad="127000">
                    <a:schemeClr val="bg1"/>
                  </a:glow>
                </a:effectLst>
                <a:latin typeface="UkrainianGoudyOld" panose="0202E200000000000000" pitchFamily="18" charset="0"/>
              </a:rPr>
            </a:br>
            <a:r>
              <a:rPr lang="ru-RU" sz="4000" b="1" dirty="0" smtClean="0">
                <a:solidFill>
                  <a:srgbClr val="FF0000"/>
                </a:solidFill>
                <a:effectLst>
                  <a:glow rad="127000">
                    <a:schemeClr val="bg1"/>
                  </a:glow>
                </a:effectLst>
                <a:latin typeface="UkrainianGoudyOld" panose="0202E200000000000000" pitchFamily="18" charset="0"/>
              </a:rPr>
              <a:t/>
            </a:r>
            <a:br>
              <a:rPr lang="ru-RU" sz="4000" b="1" dirty="0" smtClean="0">
                <a:solidFill>
                  <a:srgbClr val="FF0000"/>
                </a:solidFill>
                <a:effectLst>
                  <a:glow rad="127000">
                    <a:schemeClr val="bg1"/>
                  </a:glow>
                </a:effectLst>
                <a:latin typeface="UkrainianGoudyOld" panose="0202E200000000000000" pitchFamily="18" charset="0"/>
              </a:rPr>
            </a:br>
            <a:r>
              <a:rPr lang="ru-RU" sz="4000" b="1" dirty="0" smtClean="0">
                <a:solidFill>
                  <a:srgbClr val="FF0000"/>
                </a:solidFill>
                <a:effectLst>
                  <a:glow rad="127000">
                    <a:schemeClr val="bg1"/>
                  </a:glow>
                </a:effectLst>
                <a:latin typeface="UkrainianGoudyOld" panose="0202E200000000000000" pitchFamily="18" charset="0"/>
              </a:rPr>
              <a:t/>
            </a:r>
            <a:br>
              <a:rPr lang="ru-RU" sz="4000" b="1" dirty="0" smtClean="0">
                <a:solidFill>
                  <a:srgbClr val="FF0000"/>
                </a:solidFill>
                <a:effectLst>
                  <a:glow rad="127000">
                    <a:schemeClr val="bg1"/>
                  </a:glow>
                </a:effectLst>
                <a:latin typeface="UkrainianGoudyOld" panose="0202E200000000000000" pitchFamily="18" charset="0"/>
              </a:rPr>
            </a:br>
            <a:r>
              <a:rPr lang="ru-RU" sz="2800" dirty="0" smtClean="0"/>
              <a:t>     </a:t>
            </a:r>
            <a:br>
              <a:rPr lang="ru-RU" sz="2800" dirty="0" smtClean="0"/>
            </a:b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36387462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7749"/>
            <a:ext cx="12192000" cy="6850251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52400" y="160149"/>
            <a:ext cx="12192000" cy="6850251"/>
          </a:xfrm>
          <a:prstGeom prst="rect">
            <a:avLst/>
          </a:prstGeom>
        </p:spPr>
      </p:pic>
      <p:pic>
        <p:nvPicPr>
          <p:cNvPr id="4" name="пальчиковая гимнастика.mp4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940526" y="891614"/>
            <a:ext cx="10580915" cy="554837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2006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-671276"/>
            <a:ext cx="12192000" cy="764032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1979" t="17225"/>
          <a:stretch/>
        </p:blipFill>
        <p:spPr>
          <a:xfrm rot="600000">
            <a:off x="89250" y="3340837"/>
            <a:ext cx="5616862" cy="341934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360000">
            <a:off x="6040191" y="890606"/>
            <a:ext cx="5827217" cy="4370413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" t="23976" r="-228"/>
          <a:stretch/>
        </p:blipFill>
        <p:spPr>
          <a:xfrm>
            <a:off x="170947" y="0"/>
            <a:ext cx="5535165" cy="3148884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sp>
        <p:nvSpPr>
          <p:cNvPr id="7" name="TextBox 6"/>
          <p:cNvSpPr txBox="1"/>
          <p:nvPr/>
        </p:nvSpPr>
        <p:spPr>
          <a:xfrm>
            <a:off x="5960327" y="5285232"/>
            <a:ext cx="451204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b="1" dirty="0">
                <a:solidFill>
                  <a:srgbClr val="FF0000"/>
                </a:solidFill>
                <a:effectLst>
                  <a:glow rad="127000">
                    <a:schemeClr val="bg1"/>
                  </a:glow>
                </a:effectLst>
                <a:latin typeface="UkrainianGoudyOld" panose="0202E200000000000000" pitchFamily="18" charset="0"/>
              </a:rPr>
              <a:t>Д</a:t>
            </a:r>
            <a:r>
              <a:rPr lang="ru-RU" sz="4400" b="1" dirty="0" smtClean="0">
                <a:solidFill>
                  <a:srgbClr val="FF0000"/>
                </a:solidFill>
                <a:effectLst>
                  <a:glow rad="127000">
                    <a:schemeClr val="bg1"/>
                  </a:glow>
                </a:effectLst>
                <a:latin typeface="UkrainianGoudyOld" panose="0202E200000000000000" pitchFamily="18" charset="0"/>
              </a:rPr>
              <a:t>ыхательная</a:t>
            </a:r>
            <a:r>
              <a:rPr lang="ru-RU" sz="2800" b="1" dirty="0" smtClean="0">
                <a:solidFill>
                  <a:srgbClr val="FF0000"/>
                </a:solidFill>
                <a:effectLst>
                  <a:glow rad="127000">
                    <a:schemeClr val="bg1"/>
                  </a:glow>
                </a:effectLst>
                <a:latin typeface="UkrainianGoudyOld" panose="0202E200000000000000" pitchFamily="18" charset="0"/>
              </a:rPr>
              <a:t> </a:t>
            </a:r>
            <a:r>
              <a:rPr lang="ru-RU" sz="4400" b="1" dirty="0" smtClean="0">
                <a:solidFill>
                  <a:srgbClr val="FF0000"/>
                </a:solidFill>
                <a:effectLst>
                  <a:glow rad="127000">
                    <a:schemeClr val="bg1"/>
                  </a:glow>
                </a:effectLst>
                <a:latin typeface="UkrainianGoudyOld" panose="0202E200000000000000" pitchFamily="18" charset="0"/>
              </a:rPr>
              <a:t>гимнастика</a:t>
            </a:r>
            <a:endParaRPr lang="ru-RU" sz="4400" b="1" dirty="0">
              <a:solidFill>
                <a:srgbClr val="000099"/>
              </a:solidFill>
              <a:latin typeface="a_AvanteInt" panose="020B0302020202020204" pitchFamily="34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33313057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498" y="-688190"/>
            <a:ext cx="12192000" cy="764032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2758" t="13078" r="1219" b="16644"/>
          <a:stretch/>
        </p:blipFill>
        <p:spPr>
          <a:xfrm>
            <a:off x="6150733" y="-143015"/>
            <a:ext cx="5726242" cy="350860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glow rad="127000">
              <a:srgbClr val="000099"/>
            </a:glow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25775" r="2488"/>
          <a:stretch/>
        </p:blipFill>
        <p:spPr>
          <a:xfrm>
            <a:off x="6150733" y="3131970"/>
            <a:ext cx="5771213" cy="329476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glow rad="127000">
              <a:srgbClr val="000099"/>
            </a:glow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" t="11941" r="482"/>
          <a:stretch/>
        </p:blipFill>
        <p:spPr>
          <a:xfrm>
            <a:off x="365785" y="3365589"/>
            <a:ext cx="5091445" cy="337892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glow rad="127000">
              <a:srgbClr val="000099"/>
            </a:glow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5785" y="0"/>
            <a:ext cx="5098220" cy="351758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glow rad="127000">
              <a:srgbClr val="000099"/>
            </a:glow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3" name="TextBox 12"/>
          <p:cNvSpPr txBox="1"/>
          <p:nvPr/>
        </p:nvSpPr>
        <p:spPr>
          <a:xfrm>
            <a:off x="260196" y="-682881"/>
            <a:ext cx="6475751" cy="1754326"/>
          </a:xfrm>
          <a:prstGeom prst="rect">
            <a:avLst/>
          </a:prstGeom>
          <a:noFill/>
          <a:ln w="3175">
            <a:noFill/>
          </a:ln>
          <a:effectLst>
            <a:glow rad="12700">
              <a:schemeClr val="accent1">
                <a:alpha val="58000"/>
              </a:schemeClr>
            </a:glow>
          </a:effectLst>
        </p:spPr>
        <p:txBody>
          <a:bodyPr wrap="square" rtlCol="0">
            <a:spAutoFit/>
          </a:bodyPr>
          <a:lstStyle/>
          <a:p>
            <a:pPr lvl="0" algn="ctr"/>
            <a:r>
              <a:rPr lang="ru-RU" dirty="0" smtClean="0">
                <a:solidFill>
                  <a:srgbClr val="FF0000"/>
                </a:solidFill>
                <a:effectLst>
                  <a:glow rad="127000">
                    <a:schemeClr val="bg1"/>
                  </a:glow>
                </a:effectLst>
                <a:latin typeface="UkrainianGoudyOld" panose="0202E200000000000000" pitchFamily="18" charset="0"/>
              </a:rPr>
              <a:t> </a:t>
            </a:r>
            <a:r>
              <a:rPr lang="ru-RU" sz="3600" b="1" dirty="0" smtClean="0">
                <a:solidFill>
                  <a:srgbClr val="FF0000"/>
                </a:solidFill>
                <a:effectLst>
                  <a:glow rad="127000">
                    <a:schemeClr val="bg1"/>
                  </a:glow>
                </a:effectLst>
                <a:latin typeface="UkrainianGoudyOld" panose="0202E200000000000000" pitchFamily="18" charset="0"/>
              </a:rPr>
              <a:t>Упражнения на развитие координации, речи и мелкой моторики.</a:t>
            </a:r>
            <a:endParaRPr lang="ru-RU" sz="3600" b="1" dirty="0">
              <a:solidFill>
                <a:srgbClr val="FF0000"/>
              </a:solidFill>
              <a:latin typeface="a_AvanteInt" panose="020B0302020202020204" pitchFamily="34" charset="-52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860492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498" y="1927"/>
            <a:ext cx="12192000" cy="764032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2129246" y="0"/>
            <a:ext cx="742646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i="1" dirty="0" smtClean="0">
                <a:solidFill>
                  <a:srgbClr val="C00000"/>
                </a:solidFill>
                <a:effectLst>
                  <a:glow rad="127000">
                    <a:schemeClr val="bg1"/>
                  </a:glow>
                </a:effectLst>
                <a:latin typeface="UkrainianGoudyOld" panose="0202E200000000000000" pitchFamily="18" charset="0"/>
              </a:rPr>
              <a:t>Словесные  игры на ускорение</a:t>
            </a:r>
            <a:endParaRPr lang="ru-RU" sz="4000" i="1" dirty="0">
              <a:solidFill>
                <a:srgbClr val="C00000"/>
              </a:solidFill>
              <a:effectLst>
                <a:glow rad="127000">
                  <a:schemeClr val="bg1"/>
                </a:glow>
              </a:effectLst>
              <a:latin typeface="UkrainianGoudyOld" panose="0202E200000000000000" pitchFamily="18" charset="0"/>
            </a:endParaRPr>
          </a:p>
        </p:txBody>
      </p:sp>
      <p:pic>
        <p:nvPicPr>
          <p:cNvPr id="12" name="на ускорение.mp4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1658983" y="1143000"/>
            <a:ext cx="8475617" cy="523167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4865528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0272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498" y="1927"/>
            <a:ext cx="15620742" cy="764032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792523" y="162917"/>
            <a:ext cx="1300185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 smtClean="0">
                <a:solidFill>
                  <a:srgbClr val="FF0000"/>
                </a:solidFill>
                <a:effectLst>
                  <a:glow rad="127000">
                    <a:schemeClr val="bg1"/>
                  </a:glow>
                </a:effectLst>
                <a:latin typeface="UkrainianGoudyOld" panose="0202E200000000000000" pitchFamily="18" charset="0"/>
              </a:rPr>
              <a:t>      Элементарное музицирование</a:t>
            </a:r>
            <a:endParaRPr lang="ru-RU" sz="4000" b="1" dirty="0">
              <a:solidFill>
                <a:srgbClr val="000099"/>
              </a:solidFill>
              <a:latin typeface="a_AvanteInt" panose="020B0302020202020204" pitchFamily="34" charset="-52"/>
            </a:endParaRPr>
          </a:p>
        </p:txBody>
      </p:sp>
      <p:pic>
        <p:nvPicPr>
          <p:cNvPr id="2050" name="Picture 2" descr="C:\Users\Анна\Desktop\логоротмика\IMG-20240119-WA0076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908735" y="627019"/>
            <a:ext cx="8625767" cy="577976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4525216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7749"/>
            <a:ext cx="12192000" cy="6850251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4673976" y="560254"/>
            <a:ext cx="2844048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6000" b="1" dirty="0" smtClean="0">
                <a:solidFill>
                  <a:srgbClr val="FF0000"/>
                </a:solidFill>
                <a:effectLst>
                  <a:glow rad="127000">
                    <a:schemeClr val="bg1"/>
                  </a:glow>
                </a:effectLst>
                <a:latin typeface="UkrainianGoudyOld" panose="0202E200000000000000" pitchFamily="18" charset="0"/>
              </a:rPr>
              <a:t>Вывод. </a:t>
            </a:r>
            <a:endParaRPr lang="ru-RU" sz="6000" dirty="0">
              <a:solidFill>
                <a:prstClr val="black"/>
              </a:solidFill>
              <a:latin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766807" y="1720312"/>
            <a:ext cx="9314481" cy="4031873"/>
          </a:xfrm>
          <a:prstGeom prst="rect">
            <a:avLst/>
          </a:prstGeom>
          <a:noFill/>
          <a:effectLst>
            <a:glow rad="127000">
              <a:schemeClr val="bg1"/>
            </a:glow>
          </a:effectLst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rgbClr val="000099"/>
                </a:solidFill>
                <a:effectLst>
                  <a:glow rad="127000">
                    <a:schemeClr val="bg1"/>
                  </a:glow>
                </a:effectLst>
                <a:latin typeface="a_AvanteLt" panose="020B0202020202020204" pitchFamily="34" charset="-52"/>
              </a:rPr>
              <a:t>Практика показывает, что регулярные занятия </a:t>
            </a:r>
            <a:r>
              <a:rPr lang="ru-RU" sz="3200" b="1" dirty="0" err="1" smtClean="0">
                <a:solidFill>
                  <a:srgbClr val="000099"/>
                </a:solidFill>
                <a:effectLst>
                  <a:glow rad="127000">
                    <a:schemeClr val="bg1"/>
                  </a:glow>
                </a:effectLst>
                <a:latin typeface="a_AvanteLt" panose="020B0202020202020204" pitchFamily="34" charset="-52"/>
              </a:rPr>
              <a:t>логоритмикой</a:t>
            </a:r>
            <a:r>
              <a:rPr lang="ru-RU" sz="3200" b="1" dirty="0" smtClean="0">
                <a:solidFill>
                  <a:srgbClr val="000099"/>
                </a:solidFill>
                <a:effectLst>
                  <a:glow rad="127000">
                    <a:schemeClr val="bg1"/>
                  </a:glow>
                </a:effectLst>
                <a:latin typeface="a_AvanteLt" panose="020B0202020202020204" pitchFamily="34" charset="-52"/>
              </a:rPr>
              <a:t> способствуют нормализации речи ребенка вне зависимости от вида речевого нарушения, формируют положительный эмоциональный настрой, учат общению со сверстниками и многое другое.</a:t>
            </a:r>
          </a:p>
          <a:p>
            <a:r>
              <a:rPr lang="ru-RU" sz="3200" b="1" dirty="0" smtClean="0">
                <a:solidFill>
                  <a:srgbClr val="000099"/>
                </a:solidFill>
                <a:effectLst>
                  <a:glow rad="127000">
                    <a:schemeClr val="bg1"/>
                  </a:glow>
                </a:effectLst>
                <a:latin typeface="a_AvanteLt" panose="020B0202020202020204" pitchFamily="34" charset="-52"/>
              </a:rPr>
              <a:t>Поэтому в детском саду необходимо проводить занятия  </a:t>
            </a:r>
            <a:r>
              <a:rPr lang="ru-RU" sz="3200" b="1" dirty="0" err="1" smtClean="0">
                <a:solidFill>
                  <a:srgbClr val="000099"/>
                </a:solidFill>
                <a:effectLst>
                  <a:glow rad="127000">
                    <a:schemeClr val="bg1"/>
                  </a:glow>
                </a:effectLst>
                <a:latin typeface="a_AvanteLt" panose="020B0202020202020204" pitchFamily="34" charset="-52"/>
              </a:rPr>
              <a:t>логоритмикой</a:t>
            </a:r>
            <a:r>
              <a:rPr lang="ru-RU" sz="3200" b="1" dirty="0">
                <a:solidFill>
                  <a:srgbClr val="000099"/>
                </a:solidFill>
                <a:effectLst>
                  <a:glow rad="127000">
                    <a:schemeClr val="bg1"/>
                  </a:glow>
                </a:effectLst>
                <a:latin typeface="a_AvanteLt" panose="020B0202020202020204" pitchFamily="34" charset="-52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9164872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7749"/>
            <a:ext cx="12192000" cy="6850251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71996" y="160148"/>
            <a:ext cx="12192000" cy="6850251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2156497" y="2967335"/>
            <a:ext cx="787901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ru-RU" sz="5400" b="1" cap="all" spc="0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СПАСИБО ЗА ВНИМАНИЕ!</a:t>
            </a:r>
            <a:endParaRPr lang="ru-RU" sz="5400" b="1" cap="all" spc="0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-688190"/>
            <a:ext cx="12192000" cy="764032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3511883" y="1012264"/>
            <a:ext cx="927846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800" b="1" dirty="0" smtClean="0">
                <a:solidFill>
                  <a:srgbClr val="FF0000"/>
                </a:solidFill>
                <a:effectLst>
                  <a:glow rad="127000">
                    <a:schemeClr val="bg1"/>
                  </a:glow>
                </a:effectLst>
                <a:latin typeface="UkrainianGoudyOld" panose="0202E200000000000000" pitchFamily="18" charset="0"/>
              </a:rPr>
              <a:t>Актуальность:</a:t>
            </a:r>
            <a:endParaRPr lang="ru-RU" sz="4800" b="1" dirty="0">
              <a:solidFill>
                <a:srgbClr val="FF0000"/>
              </a:solidFill>
              <a:effectLst>
                <a:glow rad="127000">
                  <a:schemeClr val="bg1"/>
                </a:glow>
              </a:effectLst>
              <a:latin typeface="UkrainianGoudyOld" panose="0202E200000000000000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141080" y="2240633"/>
            <a:ext cx="7917319" cy="28315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 smtClean="0">
                <a:solidFill>
                  <a:srgbClr val="000099"/>
                </a:solidFill>
                <a:effectLst>
                  <a:glow rad="127000">
                    <a:schemeClr val="bg1"/>
                  </a:glow>
                </a:effectLst>
                <a:latin typeface="a_AvanteInt" panose="020B0302020202020204" pitchFamily="34" charset="-52"/>
              </a:rPr>
              <a:t>ЛОГОРИТМИКА помогает </a:t>
            </a:r>
            <a:r>
              <a:rPr lang="ru-RU" sz="3200" b="1" dirty="0">
                <a:solidFill>
                  <a:srgbClr val="000099"/>
                </a:solidFill>
                <a:effectLst>
                  <a:glow rad="127000">
                    <a:schemeClr val="bg1"/>
                  </a:glow>
                </a:effectLst>
                <a:latin typeface="a_AvanteInt" panose="020B0302020202020204" pitchFamily="34" charset="-52"/>
              </a:rPr>
              <a:t>малышу развиваться гармонично, постепенно и в соответствии с </a:t>
            </a:r>
            <a:r>
              <a:rPr lang="ru-RU" sz="3200" b="1" dirty="0" smtClean="0">
                <a:solidFill>
                  <a:srgbClr val="000099"/>
                </a:solidFill>
                <a:effectLst>
                  <a:glow rad="127000">
                    <a:schemeClr val="bg1"/>
                  </a:glow>
                </a:effectLst>
                <a:latin typeface="a_AvanteInt" panose="020B0302020202020204" pitchFamily="34" charset="-52"/>
              </a:rPr>
              <a:t>возрастом, </a:t>
            </a:r>
          </a:p>
          <a:p>
            <a:r>
              <a:rPr lang="ru-RU" sz="3200" b="1" dirty="0" smtClean="0">
                <a:solidFill>
                  <a:srgbClr val="000099"/>
                </a:solidFill>
                <a:effectLst>
                  <a:glow rad="127000">
                    <a:schemeClr val="bg1"/>
                  </a:glow>
                </a:effectLst>
                <a:latin typeface="a_AvanteInt" panose="020B0302020202020204" pitchFamily="34" charset="-52"/>
              </a:rPr>
              <a:t>тем самым восполняя недостаток речевого и психомоторного развития.</a:t>
            </a:r>
            <a:endParaRPr lang="ru-RU" sz="3200" b="1" dirty="0">
              <a:solidFill>
                <a:srgbClr val="000099"/>
              </a:solidFill>
              <a:effectLst>
                <a:glow rad="127000">
                  <a:schemeClr val="bg1"/>
                </a:glow>
              </a:effectLst>
              <a:latin typeface="a_AvanteInt" panose="020B0302020202020204" pitchFamily="34" charset="-52"/>
            </a:endParaRPr>
          </a:p>
          <a:p>
            <a:endParaRPr lang="ru-RU" b="1" dirty="0">
              <a:solidFill>
                <a:srgbClr val="000099"/>
              </a:solidFill>
              <a:effectLst>
                <a:glow rad="127000">
                  <a:schemeClr val="bg1"/>
                </a:glow>
              </a:effectLst>
              <a:latin typeface="a_AvanteInt" panose="020B0302020202020204" pitchFamily="34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35185339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-641696"/>
            <a:ext cx="12192000" cy="764032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1677842" y="742338"/>
            <a:ext cx="957201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solidFill>
                  <a:srgbClr val="FF0000"/>
                </a:solidFill>
                <a:effectLst>
                  <a:glow rad="127000">
                    <a:schemeClr val="bg1"/>
                  </a:glow>
                </a:effectLst>
                <a:latin typeface="UkrainianGoudyOld" panose="0202E200000000000000" pitchFamily="18" charset="0"/>
              </a:rPr>
              <a:t>ЛОГОРИТМИКА. Теоретический аспект.</a:t>
            </a:r>
            <a:endParaRPr lang="ru-RU" sz="3600" b="1" dirty="0">
              <a:solidFill>
                <a:srgbClr val="FF0000"/>
              </a:solidFill>
              <a:effectLst>
                <a:glow rad="127000">
                  <a:schemeClr val="bg1"/>
                </a:glow>
              </a:effectLst>
              <a:latin typeface="UkrainianGoudyOld" panose="0202E200000000000000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495990" y="1718869"/>
            <a:ext cx="7200019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 smtClean="0">
                <a:solidFill>
                  <a:srgbClr val="000099"/>
                </a:solidFill>
                <a:effectLst>
                  <a:glow rad="127000">
                    <a:schemeClr val="bg1"/>
                  </a:glow>
                </a:effectLst>
                <a:latin typeface="a_AvanteInt" panose="020B0302020202020204" pitchFamily="34" charset="-52"/>
              </a:rPr>
              <a:t>Первое понимание логопедической ритмики основано на сочетании слова, музыки и движения. </a:t>
            </a:r>
            <a:r>
              <a:rPr lang="ru-RU" sz="3200" b="1" dirty="0" err="1" smtClean="0">
                <a:solidFill>
                  <a:srgbClr val="000099"/>
                </a:solidFill>
                <a:effectLst>
                  <a:glow rad="127000">
                    <a:schemeClr val="bg1"/>
                  </a:glow>
                </a:effectLst>
                <a:latin typeface="a_AvanteInt" panose="020B0302020202020204" pitchFamily="34" charset="-52"/>
              </a:rPr>
              <a:t>Логоритмические</a:t>
            </a:r>
            <a:r>
              <a:rPr lang="ru-RU" sz="3200" b="1" dirty="0" smtClean="0">
                <a:solidFill>
                  <a:srgbClr val="000099"/>
                </a:solidFill>
                <a:effectLst>
                  <a:glow rad="127000">
                    <a:schemeClr val="bg1"/>
                  </a:glow>
                </a:effectLst>
                <a:latin typeface="a_AvanteInt" panose="020B0302020202020204" pitchFamily="34" charset="-52"/>
              </a:rPr>
              <a:t> упражнения включают в себя речевые, музыкально-двигательные и коммуникативные игры.</a:t>
            </a:r>
            <a:endParaRPr lang="ru-RU" sz="3200" b="1" dirty="0">
              <a:solidFill>
                <a:srgbClr val="000099"/>
              </a:solidFill>
              <a:effectLst>
                <a:glow rad="127000">
                  <a:schemeClr val="bg1"/>
                </a:glow>
              </a:effectLst>
              <a:latin typeface="a_AvanteInt" panose="020B0302020202020204" pitchFamily="34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964174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498" y="-688190"/>
            <a:ext cx="12192000" cy="764032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3218479" y="613563"/>
            <a:ext cx="6096000" cy="4493538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4400" dirty="0">
                <a:solidFill>
                  <a:srgbClr val="FF0000"/>
                </a:solidFill>
                <a:effectLst>
                  <a:glow rad="127000">
                    <a:schemeClr val="bg1"/>
                  </a:glow>
                </a:effectLst>
                <a:latin typeface="UkrainianGoudyOld" panose="0202E200000000000000" pitchFamily="18" charset="0"/>
              </a:rPr>
              <a:t>Основная </a:t>
            </a:r>
            <a:r>
              <a:rPr lang="ru-RU" sz="4400" dirty="0" smtClean="0">
                <a:solidFill>
                  <a:srgbClr val="FF0000"/>
                </a:solidFill>
                <a:effectLst>
                  <a:glow rad="127000">
                    <a:schemeClr val="bg1"/>
                  </a:glow>
                </a:effectLst>
                <a:latin typeface="UkrainianGoudyOld" panose="0202E200000000000000" pitchFamily="18" charset="0"/>
              </a:rPr>
              <a:t>цель:</a:t>
            </a:r>
          </a:p>
          <a:p>
            <a:pPr>
              <a:defRPr/>
            </a:pPr>
            <a:endParaRPr lang="ru-RU" b="1" dirty="0" smtClean="0"/>
          </a:p>
          <a:p>
            <a:pPr>
              <a:defRPr/>
            </a:pPr>
            <a:r>
              <a:rPr lang="ru-RU" sz="3200" b="1" dirty="0" smtClean="0">
                <a:solidFill>
                  <a:srgbClr val="000099"/>
                </a:solidFill>
                <a:effectLst>
                  <a:glow rad="127000">
                    <a:schemeClr val="bg1"/>
                  </a:glow>
                </a:effectLst>
                <a:latin typeface="a_AvanteInt" panose="020B0302020202020204" pitchFamily="34" charset="-52"/>
              </a:rPr>
              <a:t>преодоление </a:t>
            </a:r>
            <a:r>
              <a:rPr lang="ru-RU" sz="3200" b="1" dirty="0">
                <a:solidFill>
                  <a:srgbClr val="000099"/>
                </a:solidFill>
                <a:effectLst>
                  <a:glow rad="127000">
                    <a:schemeClr val="bg1"/>
                  </a:glow>
                </a:effectLst>
                <a:latin typeface="a_AvanteInt" panose="020B0302020202020204" pitchFamily="34" charset="-52"/>
              </a:rPr>
              <a:t>речевого нарушения у детей раннего и дошкольного возраста путём развития, воспитания и коррекции двигательной сферы через музыкально-</a:t>
            </a:r>
          </a:p>
          <a:p>
            <a:pPr>
              <a:defRPr/>
            </a:pPr>
            <a:r>
              <a:rPr lang="ru-RU" sz="3200" b="1" dirty="0" err="1">
                <a:solidFill>
                  <a:srgbClr val="000099"/>
                </a:solidFill>
                <a:effectLst>
                  <a:glow rad="127000">
                    <a:schemeClr val="bg1"/>
                  </a:glow>
                </a:effectLst>
                <a:latin typeface="a_AvanteInt" panose="020B0302020202020204" pitchFamily="34" charset="-52"/>
              </a:rPr>
              <a:t>л</a:t>
            </a:r>
            <a:r>
              <a:rPr lang="ru-RU" sz="3200" b="1" dirty="0" err="1" smtClean="0">
                <a:solidFill>
                  <a:srgbClr val="000099"/>
                </a:solidFill>
                <a:effectLst>
                  <a:glow rad="127000">
                    <a:schemeClr val="bg1"/>
                  </a:glow>
                </a:effectLst>
                <a:latin typeface="a_AvanteInt" panose="020B0302020202020204" pitchFamily="34" charset="-52"/>
              </a:rPr>
              <a:t>огоритмические</a:t>
            </a:r>
            <a:r>
              <a:rPr lang="ru-RU" sz="3200" b="1" dirty="0" smtClean="0">
                <a:solidFill>
                  <a:srgbClr val="000099"/>
                </a:solidFill>
                <a:effectLst>
                  <a:glow rad="127000">
                    <a:schemeClr val="bg1"/>
                  </a:glow>
                </a:effectLst>
                <a:latin typeface="a_AvanteInt" panose="020B0302020202020204" pitchFamily="34" charset="-52"/>
              </a:rPr>
              <a:t>  занятия.</a:t>
            </a:r>
            <a:endParaRPr lang="ru-RU" sz="3200" b="1" dirty="0">
              <a:solidFill>
                <a:srgbClr val="000099"/>
              </a:solidFill>
              <a:effectLst>
                <a:glow rad="127000">
                  <a:schemeClr val="bg1"/>
                </a:glow>
              </a:effectLst>
              <a:latin typeface="a_AvanteInt" panose="020B0302020202020204" pitchFamily="34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22508007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498" y="-688190"/>
            <a:ext cx="12192000" cy="764032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2480180" y="995478"/>
            <a:ext cx="7315200" cy="4462760"/>
          </a:xfrm>
          <a:prstGeom prst="rect">
            <a:avLst/>
          </a:prstGeom>
          <a:effectLst>
            <a:glow rad="101600">
              <a:schemeClr val="bg1"/>
            </a:glow>
          </a:effectLst>
        </p:spPr>
        <p:txBody>
          <a:bodyPr wrap="square">
            <a:spAutoFit/>
          </a:bodyPr>
          <a:lstStyle/>
          <a:p>
            <a:r>
              <a:rPr lang="ru-RU" sz="2800" dirty="0" smtClean="0">
                <a:solidFill>
                  <a:srgbClr val="FF0000"/>
                </a:solidFill>
                <a:effectLst>
                  <a:glow rad="127000">
                    <a:schemeClr val="bg1"/>
                  </a:glow>
                </a:effectLst>
                <a:latin typeface="UkrainianGoudyOld" panose="0202E200000000000000" pitchFamily="18" charset="0"/>
              </a:rPr>
              <a:t>Коррекционные:</a:t>
            </a:r>
            <a:r>
              <a:rPr lang="ru-RU" dirty="0" smtClean="0">
                <a:effectLst>
                  <a:glow rad="127000">
                    <a:schemeClr val="bg1"/>
                  </a:glow>
                </a:effectLst>
              </a:rPr>
              <a:t> </a:t>
            </a:r>
            <a:r>
              <a:rPr lang="ru-RU" sz="2000" b="1" dirty="0">
                <a:solidFill>
                  <a:srgbClr val="000099"/>
                </a:solidFill>
                <a:effectLst>
                  <a:glow rad="101600">
                    <a:schemeClr val="bg1"/>
                  </a:glow>
                </a:effectLst>
                <a:latin typeface="a_AvanteInt" panose="020B0302020202020204" pitchFamily="34" charset="-52"/>
              </a:rPr>
              <a:t>преодоление основного речевого нарушения, развитие дыхания, голоса, артикуляции, а также развитие и совершенствование основных психомоторных качеств </a:t>
            </a:r>
            <a:r>
              <a:rPr lang="ru-RU" sz="2000" b="1" dirty="0" smtClean="0">
                <a:solidFill>
                  <a:srgbClr val="000099"/>
                </a:solidFill>
                <a:effectLst>
                  <a:glow rad="101600">
                    <a:schemeClr val="bg1"/>
                  </a:glow>
                </a:effectLst>
                <a:latin typeface="a_AvanteInt" panose="020B0302020202020204" pitchFamily="34" charset="-52"/>
              </a:rPr>
              <a:t>во </a:t>
            </a:r>
            <a:r>
              <a:rPr lang="ru-RU" sz="2000" b="1" dirty="0">
                <a:solidFill>
                  <a:srgbClr val="000099"/>
                </a:solidFill>
                <a:effectLst>
                  <a:glow rad="101600">
                    <a:schemeClr val="bg1"/>
                  </a:glow>
                </a:effectLst>
                <a:latin typeface="a_AvanteInt" panose="020B0302020202020204" pitchFamily="34" charset="-52"/>
              </a:rPr>
              <a:t>всех видах моторной </a:t>
            </a:r>
            <a:r>
              <a:rPr lang="ru-RU" sz="2000" b="1" dirty="0" smtClean="0">
                <a:solidFill>
                  <a:srgbClr val="000099"/>
                </a:solidFill>
                <a:effectLst>
                  <a:glow rad="101600">
                    <a:schemeClr val="bg1"/>
                  </a:glow>
                </a:effectLst>
                <a:latin typeface="a_AvanteInt" panose="020B0302020202020204" pitchFamily="34" charset="-52"/>
              </a:rPr>
              <a:t>сферы</a:t>
            </a:r>
            <a:r>
              <a:rPr lang="ru-RU" sz="2000" b="1" dirty="0" smtClean="0">
                <a:solidFill>
                  <a:srgbClr val="000099"/>
                </a:solidFill>
                <a:effectLst>
                  <a:glow rad="127000">
                    <a:schemeClr val="bg1"/>
                  </a:glow>
                </a:effectLst>
                <a:latin typeface="a_AvanteInt" panose="020B0302020202020204" pitchFamily="34" charset="-52"/>
              </a:rPr>
              <a:t>.</a:t>
            </a:r>
            <a:endParaRPr lang="ru-RU" sz="2000" b="1" dirty="0">
              <a:solidFill>
                <a:srgbClr val="000099"/>
              </a:solidFill>
              <a:effectLst>
                <a:glow rad="127000">
                  <a:schemeClr val="bg1"/>
                </a:glow>
              </a:effectLst>
              <a:latin typeface="a_AvanteInt" panose="020B0302020202020204" pitchFamily="34" charset="-52"/>
            </a:endParaRPr>
          </a:p>
          <a:p>
            <a:r>
              <a:rPr lang="ru-RU" sz="2800" dirty="0" smtClean="0">
                <a:solidFill>
                  <a:srgbClr val="FF0000"/>
                </a:solidFill>
                <a:effectLst>
                  <a:glow rad="127000">
                    <a:schemeClr val="bg1"/>
                  </a:glow>
                </a:effectLst>
                <a:latin typeface="UkrainianGoudyOld" panose="0202E200000000000000" pitchFamily="18" charset="0"/>
              </a:rPr>
              <a:t>Образовательные:</a:t>
            </a:r>
            <a:r>
              <a:rPr lang="ru-RU" dirty="0" smtClean="0"/>
              <a:t> </a:t>
            </a:r>
            <a:r>
              <a:rPr lang="ru-RU" sz="2000" b="1" dirty="0">
                <a:solidFill>
                  <a:srgbClr val="000099"/>
                </a:solidFill>
                <a:effectLst>
                  <a:glow rad="101600">
                    <a:schemeClr val="bg1"/>
                  </a:glow>
                </a:effectLst>
                <a:latin typeface="a_AvanteInt" panose="020B0302020202020204" pitchFamily="34" charset="-52"/>
              </a:rPr>
              <a:t>формирование двигательных навыков и умений, знакомство с разнообразием движений, с пространственной организацией тела, с некоторыми музыкальными </a:t>
            </a:r>
            <a:r>
              <a:rPr lang="ru-RU" sz="2000" b="1" dirty="0" smtClean="0">
                <a:solidFill>
                  <a:srgbClr val="000099"/>
                </a:solidFill>
                <a:effectLst>
                  <a:glow rad="101600">
                    <a:schemeClr val="bg1"/>
                  </a:glow>
                </a:effectLst>
                <a:latin typeface="a_AvanteInt" panose="020B0302020202020204" pitchFamily="34" charset="-52"/>
              </a:rPr>
              <a:t>понятиями.</a:t>
            </a:r>
            <a:endParaRPr lang="ru-RU" sz="2000" b="1" dirty="0">
              <a:solidFill>
                <a:srgbClr val="000099"/>
              </a:solidFill>
              <a:effectLst>
                <a:glow rad="101600">
                  <a:schemeClr val="bg1"/>
                </a:glow>
              </a:effectLst>
              <a:latin typeface="a_AvanteInt" panose="020B0302020202020204" pitchFamily="34" charset="-52"/>
            </a:endParaRPr>
          </a:p>
          <a:p>
            <a:r>
              <a:rPr lang="ru-RU" sz="2800" dirty="0" smtClean="0">
                <a:solidFill>
                  <a:srgbClr val="FF0000"/>
                </a:solidFill>
                <a:effectLst>
                  <a:glow rad="127000">
                    <a:schemeClr val="bg1"/>
                  </a:glow>
                </a:effectLst>
                <a:latin typeface="UkrainianGoudyOld" panose="0202E200000000000000" pitchFamily="18" charset="0"/>
              </a:rPr>
              <a:t>Воспитательные:</a:t>
            </a:r>
            <a:r>
              <a:rPr lang="ru-RU" dirty="0" smtClean="0">
                <a:effectLst>
                  <a:glow rad="127000">
                    <a:schemeClr val="bg1"/>
                  </a:glow>
                </a:effectLst>
              </a:rPr>
              <a:t> </a:t>
            </a:r>
            <a:r>
              <a:rPr lang="ru-RU" sz="2000" b="1" dirty="0">
                <a:solidFill>
                  <a:srgbClr val="000099"/>
                </a:solidFill>
                <a:effectLst>
                  <a:glow rad="101600">
                    <a:schemeClr val="bg1"/>
                  </a:glow>
                </a:effectLst>
                <a:latin typeface="a_AvanteInt" panose="020B0302020202020204" pitchFamily="34" charset="-52"/>
              </a:rPr>
              <a:t>воспитание и развитие чувства ритма музыкального произведения и собственного ритма движений, воспитание способности ритмично двигаться под музыку и критически </a:t>
            </a:r>
            <a:r>
              <a:rPr lang="ru-RU" sz="2000" b="1" dirty="0" smtClean="0">
                <a:solidFill>
                  <a:srgbClr val="000099"/>
                </a:solidFill>
                <a:effectLst>
                  <a:glow rad="101600">
                    <a:schemeClr val="bg1"/>
                  </a:glow>
                </a:effectLst>
                <a:latin typeface="a_AvanteInt" panose="020B0302020202020204" pitchFamily="34" charset="-52"/>
              </a:rPr>
              <a:t>относиться </a:t>
            </a:r>
            <a:r>
              <a:rPr lang="ru-RU" sz="2000" b="1" dirty="0">
                <a:solidFill>
                  <a:srgbClr val="000099"/>
                </a:solidFill>
                <a:effectLst>
                  <a:glow rad="101600">
                    <a:schemeClr val="bg1"/>
                  </a:glow>
                </a:effectLst>
                <a:latin typeface="a_AvanteInt" panose="020B0302020202020204" pitchFamily="34" charset="-52"/>
              </a:rPr>
              <a:t>к своим движениям и речи.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224366" y="257033"/>
            <a:ext cx="421488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dirty="0" smtClean="0">
                <a:solidFill>
                  <a:srgbClr val="FF0000"/>
                </a:solidFill>
                <a:effectLst>
                  <a:glow rad="127000">
                    <a:schemeClr val="bg1"/>
                  </a:glow>
                </a:effectLst>
                <a:latin typeface="UkrainianGoudyOld" panose="0202E200000000000000" pitchFamily="18" charset="0"/>
              </a:rPr>
              <a:t>Задачи.</a:t>
            </a:r>
            <a:endParaRPr lang="ru-RU" sz="4400" dirty="0">
              <a:solidFill>
                <a:srgbClr val="FF0000"/>
              </a:solidFill>
              <a:effectLst>
                <a:glow rad="127000">
                  <a:schemeClr val="bg1"/>
                </a:glow>
              </a:effectLst>
              <a:latin typeface="UkrainianGoudyOld" panose="0202E200000000000000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774857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498" y="0"/>
            <a:ext cx="12192000" cy="764032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3945898" y="1182445"/>
            <a:ext cx="4788490" cy="584775"/>
          </a:xfrm>
          <a:prstGeom prst="rect">
            <a:avLst/>
          </a:prstGeom>
        </p:spPr>
        <p:txBody>
          <a:bodyPr wrap="none">
            <a:prstTxWarp prst="textArchUp">
              <a:avLst/>
            </a:prstTxWarp>
            <a:spAutoFit/>
          </a:bodyPr>
          <a:lstStyle/>
          <a:p>
            <a:r>
              <a:rPr lang="ru-RU" sz="3200" dirty="0">
                <a:solidFill>
                  <a:srgbClr val="FF0000"/>
                </a:solidFill>
                <a:effectLst>
                  <a:glow rad="127000">
                    <a:schemeClr val="bg1"/>
                  </a:glow>
                </a:effectLst>
                <a:latin typeface="UkrainianGoudyOld" panose="0202E200000000000000" pitchFamily="18" charset="0"/>
              </a:rPr>
              <a:t>Средства </a:t>
            </a:r>
            <a:r>
              <a:rPr lang="ru-RU" sz="3200" dirty="0" err="1">
                <a:solidFill>
                  <a:srgbClr val="FF0000"/>
                </a:solidFill>
                <a:effectLst>
                  <a:glow rad="127000">
                    <a:schemeClr val="bg1"/>
                  </a:glow>
                </a:effectLst>
                <a:latin typeface="UkrainianGoudyOld" panose="0202E200000000000000" pitchFamily="18" charset="0"/>
              </a:rPr>
              <a:t>логоритмики</a:t>
            </a:r>
            <a:endParaRPr lang="ru-RU" sz="3200" dirty="0">
              <a:solidFill>
                <a:srgbClr val="FF0000"/>
              </a:solidFill>
              <a:effectLst>
                <a:glow rad="127000">
                  <a:schemeClr val="bg1"/>
                </a:glow>
              </a:effectLst>
              <a:latin typeface="UkrainianGoudyOld" panose="0202E200000000000000" pitchFamily="18" charset="0"/>
            </a:endParaRPr>
          </a:p>
        </p:txBody>
      </p:sp>
      <p:sp>
        <p:nvSpPr>
          <p:cNvPr id="5" name="Облако 4"/>
          <p:cNvSpPr/>
          <p:nvPr/>
        </p:nvSpPr>
        <p:spPr>
          <a:xfrm>
            <a:off x="509217" y="1185703"/>
            <a:ext cx="3710876" cy="1968285"/>
          </a:xfrm>
          <a:prstGeom prst="cloud">
            <a:avLst/>
          </a:prstGeom>
          <a:solidFill>
            <a:schemeClr val="bg1"/>
          </a:solidFill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918562" y="1707007"/>
            <a:ext cx="302733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rgbClr val="000099"/>
                </a:solidFill>
                <a:latin typeface="a_AvanteInt" panose="020B0302020202020204" pitchFamily="34" charset="-52"/>
              </a:rPr>
              <a:t>Пальчиковая </a:t>
            </a:r>
            <a:r>
              <a:rPr lang="ru-RU" b="1" dirty="0">
                <a:solidFill>
                  <a:srgbClr val="000099"/>
                </a:solidFill>
                <a:latin typeface="a_AvanteInt" panose="020B0302020202020204" pitchFamily="34" charset="-52"/>
              </a:rPr>
              <a:t>гимнастика, упражнения на развитие мелкой моторики</a:t>
            </a:r>
          </a:p>
        </p:txBody>
      </p:sp>
      <p:sp>
        <p:nvSpPr>
          <p:cNvPr id="6" name="Облако 5"/>
          <p:cNvSpPr/>
          <p:nvPr/>
        </p:nvSpPr>
        <p:spPr>
          <a:xfrm>
            <a:off x="8183105" y="1116897"/>
            <a:ext cx="2986727" cy="1968285"/>
          </a:xfrm>
          <a:prstGeom prst="cloud">
            <a:avLst/>
          </a:prstGeom>
          <a:solidFill>
            <a:schemeClr val="bg1"/>
          </a:solidFill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Облако 7"/>
          <p:cNvSpPr/>
          <p:nvPr/>
        </p:nvSpPr>
        <p:spPr>
          <a:xfrm>
            <a:off x="4862916" y="1451074"/>
            <a:ext cx="2622765" cy="1938204"/>
          </a:xfrm>
          <a:prstGeom prst="cloud">
            <a:avLst/>
          </a:prstGeom>
          <a:solidFill>
            <a:schemeClr val="bg1"/>
          </a:solidFill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4957488" y="1857423"/>
            <a:ext cx="246423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rgbClr val="000099"/>
                </a:solidFill>
                <a:latin typeface="a_AvanteInt" panose="020B0302020202020204" pitchFamily="34" charset="-52"/>
              </a:rPr>
              <a:t>Игра на музыкальных инструментах</a:t>
            </a:r>
            <a:endParaRPr lang="ru-RU" b="1" dirty="0">
              <a:solidFill>
                <a:srgbClr val="000099"/>
              </a:solidFill>
              <a:latin typeface="a_AvanteInt" panose="020B0302020202020204" pitchFamily="34" charset="-52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8122403" y="1558740"/>
            <a:ext cx="3161655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rgbClr val="000099"/>
                </a:solidFill>
                <a:latin typeface="a_AvanteInt" panose="020B0302020202020204" pitchFamily="34" charset="-52"/>
              </a:rPr>
              <a:t>Логопедическая </a:t>
            </a:r>
            <a:r>
              <a:rPr lang="ru-RU" b="1" dirty="0">
                <a:solidFill>
                  <a:srgbClr val="000099"/>
                </a:solidFill>
                <a:latin typeface="a_AvanteInt" panose="020B0302020202020204" pitchFamily="34" charset="-52"/>
              </a:rPr>
              <a:t>(артикуляторная гимнастика)</a:t>
            </a:r>
          </a:p>
        </p:txBody>
      </p:sp>
      <p:sp>
        <p:nvSpPr>
          <p:cNvPr id="10" name="Облако 9"/>
          <p:cNvSpPr/>
          <p:nvPr/>
        </p:nvSpPr>
        <p:spPr>
          <a:xfrm>
            <a:off x="2835947" y="2630265"/>
            <a:ext cx="2501199" cy="1335767"/>
          </a:xfrm>
          <a:prstGeom prst="cloud">
            <a:avLst/>
          </a:prstGeom>
          <a:solidFill>
            <a:schemeClr val="bg1"/>
          </a:solidFill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Облако 10"/>
          <p:cNvSpPr/>
          <p:nvPr/>
        </p:nvSpPr>
        <p:spPr>
          <a:xfrm>
            <a:off x="6735833" y="2715321"/>
            <a:ext cx="2501199" cy="1357412"/>
          </a:xfrm>
          <a:prstGeom prst="cloud">
            <a:avLst/>
          </a:prstGeom>
          <a:solidFill>
            <a:schemeClr val="bg1"/>
          </a:solidFill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>
            <a:off x="2918155" y="3036229"/>
            <a:ext cx="246423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rgbClr val="000099"/>
                </a:solidFill>
                <a:latin typeface="a_AvanteInt" panose="020B0302020202020204" pitchFamily="34" charset="-52"/>
              </a:rPr>
              <a:t>Самомассаж</a:t>
            </a:r>
            <a:endParaRPr lang="ru-RU" b="1" dirty="0">
              <a:solidFill>
                <a:srgbClr val="000099"/>
              </a:solidFill>
              <a:latin typeface="a_AvanteInt" panose="020B0302020202020204" pitchFamily="34" charset="-52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6772802" y="3053167"/>
            <a:ext cx="246423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rgbClr val="000099"/>
                </a:solidFill>
                <a:latin typeface="a_AvanteInt" panose="020B0302020202020204" pitchFamily="34" charset="-52"/>
              </a:rPr>
              <a:t>Вокальные упражнения</a:t>
            </a:r>
            <a:endParaRPr lang="ru-RU" b="1" dirty="0">
              <a:solidFill>
                <a:srgbClr val="000099"/>
              </a:solidFill>
              <a:latin typeface="a_AvanteInt" panose="020B0302020202020204" pitchFamily="34" charset="-52"/>
            </a:endParaRPr>
          </a:p>
        </p:txBody>
      </p:sp>
      <p:sp>
        <p:nvSpPr>
          <p:cNvPr id="14" name="Облако 13"/>
          <p:cNvSpPr/>
          <p:nvPr/>
        </p:nvSpPr>
        <p:spPr>
          <a:xfrm>
            <a:off x="707602" y="3215173"/>
            <a:ext cx="2346136" cy="1275718"/>
          </a:xfrm>
          <a:prstGeom prst="cloud">
            <a:avLst/>
          </a:prstGeom>
          <a:solidFill>
            <a:schemeClr val="bg1"/>
          </a:solidFill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Облако 14"/>
          <p:cNvSpPr/>
          <p:nvPr/>
        </p:nvSpPr>
        <p:spPr>
          <a:xfrm>
            <a:off x="8796203" y="3547966"/>
            <a:ext cx="2131282" cy="1321009"/>
          </a:xfrm>
          <a:prstGeom prst="cloud">
            <a:avLst/>
          </a:prstGeom>
          <a:solidFill>
            <a:schemeClr val="bg1"/>
          </a:solidFill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Облако 15"/>
          <p:cNvSpPr/>
          <p:nvPr/>
        </p:nvSpPr>
        <p:spPr>
          <a:xfrm>
            <a:off x="4407186" y="3595771"/>
            <a:ext cx="2865360" cy="1566812"/>
          </a:xfrm>
          <a:prstGeom prst="cloud">
            <a:avLst/>
          </a:prstGeom>
          <a:solidFill>
            <a:schemeClr val="bg1"/>
          </a:solidFill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Прямоугольник 16"/>
          <p:cNvSpPr/>
          <p:nvPr/>
        </p:nvSpPr>
        <p:spPr>
          <a:xfrm>
            <a:off x="8629729" y="4005101"/>
            <a:ext cx="246423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rgbClr val="000099"/>
                </a:solidFill>
                <a:latin typeface="a_AvanteInt" panose="020B0302020202020204" pitchFamily="34" charset="-52"/>
              </a:rPr>
              <a:t>Игры, танцы</a:t>
            </a:r>
            <a:endParaRPr lang="ru-RU" b="1" dirty="0">
              <a:solidFill>
                <a:srgbClr val="000099"/>
              </a:solidFill>
              <a:latin typeface="a_AvanteInt" panose="020B0302020202020204" pitchFamily="34" charset="-52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4572521" y="4029803"/>
            <a:ext cx="246423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err="1" smtClean="0">
                <a:solidFill>
                  <a:srgbClr val="000099"/>
                </a:solidFill>
                <a:latin typeface="a_AvanteInt" panose="020B0302020202020204" pitchFamily="34" charset="-52"/>
              </a:rPr>
              <a:t>Фонопедические</a:t>
            </a:r>
            <a:r>
              <a:rPr lang="ru-RU" b="1" dirty="0" smtClean="0">
                <a:solidFill>
                  <a:srgbClr val="000099"/>
                </a:solidFill>
                <a:latin typeface="a_AvanteInt" panose="020B0302020202020204" pitchFamily="34" charset="-52"/>
              </a:rPr>
              <a:t> упражнения</a:t>
            </a:r>
            <a:endParaRPr lang="ru-RU" b="1" dirty="0">
              <a:solidFill>
                <a:srgbClr val="000099"/>
              </a:solidFill>
              <a:latin typeface="a_AvanteInt" panose="020B0302020202020204" pitchFamily="34" charset="-52"/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589508" y="3644099"/>
            <a:ext cx="246423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err="1" smtClean="0">
                <a:solidFill>
                  <a:srgbClr val="000099"/>
                </a:solidFill>
                <a:latin typeface="a_AvanteInt" panose="020B0302020202020204" pitchFamily="34" charset="-52"/>
              </a:rPr>
              <a:t>Чистоговорки</a:t>
            </a:r>
            <a:endParaRPr lang="ru-RU" b="1" dirty="0">
              <a:solidFill>
                <a:srgbClr val="000099"/>
              </a:solidFill>
              <a:latin typeface="a_AvanteInt" panose="020B0302020202020204" pitchFamily="34" charset="-52"/>
            </a:endParaRPr>
          </a:p>
        </p:txBody>
      </p:sp>
      <p:sp>
        <p:nvSpPr>
          <p:cNvPr id="20" name="Облако 19"/>
          <p:cNvSpPr/>
          <p:nvPr/>
        </p:nvSpPr>
        <p:spPr>
          <a:xfrm>
            <a:off x="1568760" y="4335103"/>
            <a:ext cx="3415518" cy="1584613"/>
          </a:xfrm>
          <a:prstGeom prst="cloud">
            <a:avLst/>
          </a:prstGeom>
          <a:solidFill>
            <a:schemeClr val="bg1"/>
          </a:solidFill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Прямоугольник 20"/>
          <p:cNvSpPr/>
          <p:nvPr/>
        </p:nvSpPr>
        <p:spPr>
          <a:xfrm>
            <a:off x="1966525" y="4665744"/>
            <a:ext cx="246423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rgbClr val="000099"/>
                </a:solidFill>
                <a:latin typeface="a_AvanteInt" panose="020B0302020202020204" pitchFamily="34" charset="-52"/>
              </a:rPr>
              <a:t>Упражнения на развитие общей моторики</a:t>
            </a:r>
            <a:endParaRPr lang="ru-RU" b="1" dirty="0">
              <a:solidFill>
                <a:srgbClr val="000099"/>
              </a:solidFill>
              <a:latin typeface="a_AvanteInt" panose="020B0302020202020204" pitchFamily="34" charset="-52"/>
            </a:endParaRPr>
          </a:p>
        </p:txBody>
      </p:sp>
      <p:sp>
        <p:nvSpPr>
          <p:cNvPr id="22" name="Облако 21"/>
          <p:cNvSpPr/>
          <p:nvPr/>
        </p:nvSpPr>
        <p:spPr>
          <a:xfrm>
            <a:off x="6566933" y="4436542"/>
            <a:ext cx="2865360" cy="1566812"/>
          </a:xfrm>
          <a:prstGeom prst="cloud">
            <a:avLst/>
          </a:prstGeom>
          <a:solidFill>
            <a:schemeClr val="bg1"/>
          </a:solidFill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Прямоугольник 22"/>
          <p:cNvSpPr/>
          <p:nvPr/>
        </p:nvSpPr>
        <p:spPr>
          <a:xfrm>
            <a:off x="6772802" y="4868345"/>
            <a:ext cx="246423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rgbClr val="000099"/>
                </a:solidFill>
                <a:latin typeface="a_AvanteInt" panose="020B0302020202020204" pitchFamily="34" charset="-52"/>
              </a:rPr>
              <a:t>Дыхательные упражнения</a:t>
            </a:r>
            <a:endParaRPr lang="ru-RU" b="1" dirty="0">
              <a:solidFill>
                <a:srgbClr val="000099"/>
              </a:solidFill>
              <a:latin typeface="a_AvanteInt" panose="020B0302020202020204" pitchFamily="34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5445104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498" y="1927"/>
            <a:ext cx="12192000" cy="764032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432726" y="587914"/>
            <a:ext cx="795063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>
                <a:solidFill>
                  <a:srgbClr val="FF0000"/>
                </a:solidFill>
                <a:effectLst>
                  <a:glow rad="127000">
                    <a:schemeClr val="bg1"/>
                  </a:glow>
                </a:effectLst>
                <a:latin typeface="UkrainianGoudyOld" panose="0202E200000000000000" pitchFamily="18" charset="0"/>
              </a:rPr>
              <a:t>Музыкально-ритмическое направление</a:t>
            </a:r>
            <a:endParaRPr lang="ru-RU" sz="3200" dirty="0">
              <a:solidFill>
                <a:srgbClr val="FF0000"/>
              </a:solidFill>
              <a:effectLst>
                <a:glow rad="127000">
                  <a:schemeClr val="bg1"/>
                </a:glow>
              </a:effectLst>
              <a:latin typeface="UkrainianGoudyOld" panose="0202E200000000000000" pitchFamily="18" charset="0"/>
            </a:endParaRPr>
          </a:p>
        </p:txBody>
      </p:sp>
      <p:sp>
        <p:nvSpPr>
          <p:cNvPr id="5" name="Минус 4"/>
          <p:cNvSpPr/>
          <p:nvPr/>
        </p:nvSpPr>
        <p:spPr>
          <a:xfrm>
            <a:off x="284135" y="832749"/>
            <a:ext cx="11654725" cy="1522994"/>
          </a:xfrm>
          <a:prstGeom prst="mathMin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Минус 5"/>
          <p:cNvSpPr/>
          <p:nvPr/>
        </p:nvSpPr>
        <p:spPr>
          <a:xfrm>
            <a:off x="284135" y="1516010"/>
            <a:ext cx="11654725" cy="1522994"/>
          </a:xfrm>
          <a:prstGeom prst="mathMin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Минус 6"/>
          <p:cNvSpPr/>
          <p:nvPr/>
        </p:nvSpPr>
        <p:spPr>
          <a:xfrm>
            <a:off x="284135" y="2214025"/>
            <a:ext cx="11654725" cy="1522994"/>
          </a:xfrm>
          <a:prstGeom prst="mathMin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Минус 7"/>
          <p:cNvSpPr/>
          <p:nvPr/>
        </p:nvSpPr>
        <p:spPr>
          <a:xfrm>
            <a:off x="284135" y="2960768"/>
            <a:ext cx="11654725" cy="1522994"/>
          </a:xfrm>
          <a:prstGeom prst="mathMin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Минус 8"/>
          <p:cNvSpPr/>
          <p:nvPr/>
        </p:nvSpPr>
        <p:spPr>
          <a:xfrm>
            <a:off x="273802" y="3673537"/>
            <a:ext cx="11654725" cy="1522994"/>
          </a:xfrm>
          <a:prstGeom prst="mathMin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Минус 9"/>
          <p:cNvSpPr/>
          <p:nvPr/>
        </p:nvSpPr>
        <p:spPr>
          <a:xfrm>
            <a:off x="273802" y="4386306"/>
            <a:ext cx="11654725" cy="1522994"/>
          </a:xfrm>
          <a:prstGeom prst="mathMin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Минус 10"/>
          <p:cNvSpPr/>
          <p:nvPr/>
        </p:nvSpPr>
        <p:spPr>
          <a:xfrm>
            <a:off x="263469" y="5054813"/>
            <a:ext cx="11654725" cy="1522994"/>
          </a:xfrm>
          <a:prstGeom prst="mathMin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Блок-схема: знак завершения 11"/>
          <p:cNvSpPr/>
          <p:nvPr/>
        </p:nvSpPr>
        <p:spPr>
          <a:xfrm>
            <a:off x="2665708" y="1286360"/>
            <a:ext cx="6648773" cy="611896"/>
          </a:xfrm>
          <a:prstGeom prst="flowChartTerminator">
            <a:avLst/>
          </a:prstGeom>
          <a:solidFill>
            <a:srgbClr val="FFFF99"/>
          </a:soli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Блок-схема: знак завершения 12"/>
          <p:cNvSpPr/>
          <p:nvPr/>
        </p:nvSpPr>
        <p:spPr>
          <a:xfrm>
            <a:off x="2665707" y="1969155"/>
            <a:ext cx="6648773" cy="611896"/>
          </a:xfrm>
          <a:prstGeom prst="flowChartTerminator">
            <a:avLst/>
          </a:prstGeom>
          <a:solidFill>
            <a:srgbClr val="FFFF99"/>
          </a:soli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Блок-схема: знак завершения 13"/>
          <p:cNvSpPr/>
          <p:nvPr/>
        </p:nvSpPr>
        <p:spPr>
          <a:xfrm>
            <a:off x="2665706" y="2683423"/>
            <a:ext cx="6648773" cy="611896"/>
          </a:xfrm>
          <a:prstGeom prst="flowChartTerminator">
            <a:avLst/>
          </a:prstGeom>
          <a:solidFill>
            <a:srgbClr val="FFFF99"/>
          </a:soli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Блок-схема: знак завершения 14"/>
          <p:cNvSpPr/>
          <p:nvPr/>
        </p:nvSpPr>
        <p:spPr>
          <a:xfrm>
            <a:off x="2665706" y="3398119"/>
            <a:ext cx="6648773" cy="611896"/>
          </a:xfrm>
          <a:prstGeom prst="flowChartTerminator">
            <a:avLst/>
          </a:prstGeom>
          <a:solidFill>
            <a:srgbClr val="FFFF99"/>
          </a:soli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Блок-схема: знак завершения 15"/>
          <p:cNvSpPr/>
          <p:nvPr/>
        </p:nvSpPr>
        <p:spPr>
          <a:xfrm>
            <a:off x="2665706" y="4092986"/>
            <a:ext cx="6648773" cy="611896"/>
          </a:xfrm>
          <a:prstGeom prst="flowChartTerminator">
            <a:avLst/>
          </a:prstGeom>
          <a:solidFill>
            <a:srgbClr val="FFFF99"/>
          </a:soli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Блок-схема: знак завершения 16"/>
          <p:cNvSpPr/>
          <p:nvPr/>
        </p:nvSpPr>
        <p:spPr>
          <a:xfrm>
            <a:off x="2665706" y="4805755"/>
            <a:ext cx="6648773" cy="611896"/>
          </a:xfrm>
          <a:prstGeom prst="flowChartTerminator">
            <a:avLst/>
          </a:prstGeom>
          <a:solidFill>
            <a:srgbClr val="FFFF99"/>
          </a:soli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Блок-схема: знак завершения 17"/>
          <p:cNvSpPr/>
          <p:nvPr/>
        </p:nvSpPr>
        <p:spPr>
          <a:xfrm>
            <a:off x="2665703" y="5510362"/>
            <a:ext cx="6648773" cy="611896"/>
          </a:xfrm>
          <a:prstGeom prst="flowChartTerminator">
            <a:avLst/>
          </a:prstGeom>
          <a:solidFill>
            <a:srgbClr val="FFFF99"/>
          </a:soli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TextBox 18"/>
          <p:cNvSpPr txBox="1"/>
          <p:nvPr/>
        </p:nvSpPr>
        <p:spPr>
          <a:xfrm>
            <a:off x="3709260" y="2093487"/>
            <a:ext cx="48044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000099"/>
                </a:solidFill>
                <a:latin typeface="a_AvanteInt" panose="020B0302020202020204" pitchFamily="34" charset="-52"/>
              </a:rPr>
              <a:t>Ритмические игры</a:t>
            </a:r>
            <a:endParaRPr lang="ru-RU" b="1" dirty="0">
              <a:solidFill>
                <a:srgbClr val="000099"/>
              </a:solidFill>
              <a:latin typeface="a_AvanteInt" panose="020B0302020202020204" pitchFamily="34" charset="-52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3688594" y="1411050"/>
            <a:ext cx="48044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err="1" smtClean="0">
                <a:solidFill>
                  <a:srgbClr val="000099"/>
                </a:solidFill>
                <a:latin typeface="a_AvanteInt" panose="020B0302020202020204" pitchFamily="34" charset="-52"/>
              </a:rPr>
              <a:t>Фонопедические</a:t>
            </a:r>
            <a:r>
              <a:rPr lang="ru-RU" b="1" dirty="0" smtClean="0">
                <a:solidFill>
                  <a:srgbClr val="000099"/>
                </a:solidFill>
                <a:latin typeface="a_AvanteInt" panose="020B0302020202020204" pitchFamily="34" charset="-52"/>
              </a:rPr>
              <a:t> упражнения для горла</a:t>
            </a:r>
            <a:endParaRPr lang="ru-RU" b="1" dirty="0">
              <a:solidFill>
                <a:srgbClr val="000099"/>
              </a:solidFill>
              <a:latin typeface="a_AvanteInt" panose="020B0302020202020204" pitchFamily="34" charset="-52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3688594" y="2790856"/>
            <a:ext cx="48044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000099"/>
                </a:solidFill>
                <a:latin typeface="a_AvanteInt" panose="020B0302020202020204" pitchFamily="34" charset="-52"/>
              </a:rPr>
              <a:t>Пение песен и вокализов</a:t>
            </a:r>
            <a:endParaRPr lang="ru-RU" b="1" dirty="0">
              <a:solidFill>
                <a:srgbClr val="000099"/>
              </a:solidFill>
              <a:latin typeface="a_AvanteInt" panose="020B0302020202020204" pitchFamily="34" charset="-52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3709260" y="3534719"/>
            <a:ext cx="48044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000099"/>
                </a:solidFill>
                <a:latin typeface="a_AvanteInt" panose="020B0302020202020204" pitchFamily="34" charset="-52"/>
              </a:rPr>
              <a:t>Элементарное музицирование</a:t>
            </a:r>
            <a:endParaRPr lang="ru-RU" b="1" dirty="0">
              <a:solidFill>
                <a:srgbClr val="000099"/>
              </a:solidFill>
              <a:latin typeface="a_AvanteInt" panose="020B0302020202020204" pitchFamily="34" charset="-52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3709260" y="4945381"/>
            <a:ext cx="48044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000099"/>
                </a:solidFill>
                <a:latin typeface="a_AvanteInt" panose="020B0302020202020204" pitchFamily="34" charset="-52"/>
              </a:rPr>
              <a:t>Коммуникативные игры</a:t>
            </a:r>
            <a:endParaRPr lang="ru-RU" b="1" dirty="0">
              <a:solidFill>
                <a:srgbClr val="000099"/>
              </a:solidFill>
              <a:latin typeface="a_AvanteInt" panose="020B0302020202020204" pitchFamily="34" charset="-52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3688594" y="4217882"/>
            <a:ext cx="48044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000099"/>
                </a:solidFill>
                <a:latin typeface="a_AvanteInt" panose="020B0302020202020204" pitchFamily="34" charset="-52"/>
              </a:rPr>
              <a:t>Театральные этюды</a:t>
            </a:r>
            <a:endParaRPr lang="ru-RU" b="1" dirty="0">
              <a:solidFill>
                <a:srgbClr val="000099"/>
              </a:solidFill>
              <a:latin typeface="a_AvanteInt" panose="020B0302020202020204" pitchFamily="34" charset="-52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3662766" y="5640841"/>
            <a:ext cx="48044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000099"/>
                </a:solidFill>
                <a:latin typeface="a_AvanteInt" panose="020B0302020202020204" pitchFamily="34" charset="-52"/>
              </a:rPr>
              <a:t>Подвижные игры и </a:t>
            </a:r>
            <a:r>
              <a:rPr lang="ru-RU" b="1" dirty="0">
                <a:solidFill>
                  <a:srgbClr val="000099"/>
                </a:solidFill>
                <a:latin typeface="a_AvanteInt" panose="020B0302020202020204" pitchFamily="34" charset="-52"/>
              </a:rPr>
              <a:t>х</a:t>
            </a:r>
            <a:r>
              <a:rPr lang="ru-RU" b="1" dirty="0" smtClean="0">
                <a:solidFill>
                  <a:srgbClr val="000099"/>
                </a:solidFill>
                <a:latin typeface="a_AvanteInt" panose="020B0302020202020204" pitchFamily="34" charset="-52"/>
              </a:rPr>
              <a:t>ороводы</a:t>
            </a:r>
            <a:endParaRPr lang="ru-RU" b="1" dirty="0">
              <a:solidFill>
                <a:srgbClr val="000099"/>
              </a:solidFill>
              <a:latin typeface="a_AvanteInt" panose="020B0302020202020204" pitchFamily="34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4741365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498" y="1927"/>
            <a:ext cx="12192000" cy="764032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743194" y="542442"/>
            <a:ext cx="795063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>
                <a:solidFill>
                  <a:srgbClr val="FF0000"/>
                </a:solidFill>
                <a:effectLst>
                  <a:glow rad="127000">
                    <a:schemeClr val="bg1"/>
                  </a:glow>
                </a:effectLst>
                <a:latin typeface="UkrainianGoudyOld" panose="0202E200000000000000" pitchFamily="18" charset="0"/>
              </a:rPr>
              <a:t>Рече-двигательное направление</a:t>
            </a:r>
            <a:endParaRPr lang="ru-RU" sz="3200" dirty="0">
              <a:solidFill>
                <a:srgbClr val="FF0000"/>
              </a:solidFill>
              <a:effectLst>
                <a:glow rad="127000">
                  <a:schemeClr val="bg1"/>
                </a:glow>
              </a:effectLst>
              <a:latin typeface="UkrainianGoudyOld" panose="0202E200000000000000" pitchFamily="18" charset="0"/>
            </a:endParaRPr>
          </a:p>
        </p:txBody>
      </p:sp>
      <p:sp>
        <p:nvSpPr>
          <p:cNvPr id="5" name="Минус 4"/>
          <p:cNvSpPr/>
          <p:nvPr/>
        </p:nvSpPr>
        <p:spPr>
          <a:xfrm>
            <a:off x="284135" y="832749"/>
            <a:ext cx="11654725" cy="1522994"/>
          </a:xfrm>
          <a:prstGeom prst="mathMin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Минус 5"/>
          <p:cNvSpPr/>
          <p:nvPr/>
        </p:nvSpPr>
        <p:spPr>
          <a:xfrm>
            <a:off x="284135" y="1516010"/>
            <a:ext cx="11654725" cy="1522994"/>
          </a:xfrm>
          <a:prstGeom prst="mathMin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Минус 6"/>
          <p:cNvSpPr/>
          <p:nvPr/>
        </p:nvSpPr>
        <p:spPr>
          <a:xfrm>
            <a:off x="284135" y="2214025"/>
            <a:ext cx="11654725" cy="1522994"/>
          </a:xfrm>
          <a:prstGeom prst="mathMin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Минус 7"/>
          <p:cNvSpPr/>
          <p:nvPr/>
        </p:nvSpPr>
        <p:spPr>
          <a:xfrm>
            <a:off x="284135" y="2960768"/>
            <a:ext cx="11654725" cy="1522994"/>
          </a:xfrm>
          <a:prstGeom prst="mathMin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Минус 8"/>
          <p:cNvSpPr/>
          <p:nvPr/>
        </p:nvSpPr>
        <p:spPr>
          <a:xfrm>
            <a:off x="273802" y="3673537"/>
            <a:ext cx="11654725" cy="1522994"/>
          </a:xfrm>
          <a:prstGeom prst="mathMin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Минус 9"/>
          <p:cNvSpPr/>
          <p:nvPr/>
        </p:nvSpPr>
        <p:spPr>
          <a:xfrm>
            <a:off x="273802" y="4386306"/>
            <a:ext cx="11654725" cy="1522994"/>
          </a:xfrm>
          <a:prstGeom prst="mathMin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Минус 10"/>
          <p:cNvSpPr/>
          <p:nvPr/>
        </p:nvSpPr>
        <p:spPr>
          <a:xfrm>
            <a:off x="263469" y="5054813"/>
            <a:ext cx="11654725" cy="1522994"/>
          </a:xfrm>
          <a:prstGeom prst="mathMin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Блок-схема: знак завершения 11"/>
          <p:cNvSpPr/>
          <p:nvPr/>
        </p:nvSpPr>
        <p:spPr>
          <a:xfrm>
            <a:off x="2665708" y="1286360"/>
            <a:ext cx="6648773" cy="611896"/>
          </a:xfrm>
          <a:prstGeom prst="flowChartTerminator">
            <a:avLst/>
          </a:prstGeom>
          <a:solidFill>
            <a:srgbClr val="FFFF99"/>
          </a:soli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Блок-схема: знак завершения 12"/>
          <p:cNvSpPr/>
          <p:nvPr/>
        </p:nvSpPr>
        <p:spPr>
          <a:xfrm>
            <a:off x="2665707" y="1969155"/>
            <a:ext cx="6648773" cy="611896"/>
          </a:xfrm>
          <a:prstGeom prst="flowChartTerminator">
            <a:avLst/>
          </a:prstGeom>
          <a:solidFill>
            <a:srgbClr val="FFFF99"/>
          </a:soli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Блок-схема: знак завершения 13"/>
          <p:cNvSpPr/>
          <p:nvPr/>
        </p:nvSpPr>
        <p:spPr>
          <a:xfrm>
            <a:off x="2464232" y="2683423"/>
            <a:ext cx="6850248" cy="611896"/>
          </a:xfrm>
          <a:prstGeom prst="flowChartTerminator">
            <a:avLst/>
          </a:prstGeom>
          <a:solidFill>
            <a:srgbClr val="FFFF99"/>
          </a:soli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Блок-схема: знак завершения 14"/>
          <p:cNvSpPr/>
          <p:nvPr/>
        </p:nvSpPr>
        <p:spPr>
          <a:xfrm>
            <a:off x="2665706" y="3398119"/>
            <a:ext cx="6648773" cy="611896"/>
          </a:xfrm>
          <a:prstGeom prst="flowChartTerminator">
            <a:avLst/>
          </a:prstGeom>
          <a:solidFill>
            <a:srgbClr val="FFFF99"/>
          </a:soli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Блок-схема: знак завершения 15"/>
          <p:cNvSpPr/>
          <p:nvPr/>
        </p:nvSpPr>
        <p:spPr>
          <a:xfrm>
            <a:off x="2665706" y="4092986"/>
            <a:ext cx="6648773" cy="611896"/>
          </a:xfrm>
          <a:prstGeom prst="flowChartTerminator">
            <a:avLst/>
          </a:prstGeom>
          <a:solidFill>
            <a:srgbClr val="FFFF99"/>
          </a:soli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Блок-схема: знак завершения 16"/>
          <p:cNvSpPr/>
          <p:nvPr/>
        </p:nvSpPr>
        <p:spPr>
          <a:xfrm>
            <a:off x="2665706" y="4805755"/>
            <a:ext cx="6648773" cy="611896"/>
          </a:xfrm>
          <a:prstGeom prst="flowChartTerminator">
            <a:avLst/>
          </a:prstGeom>
          <a:solidFill>
            <a:srgbClr val="FFFF99"/>
          </a:soli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Блок-схема: знак завершения 17"/>
          <p:cNvSpPr/>
          <p:nvPr/>
        </p:nvSpPr>
        <p:spPr>
          <a:xfrm>
            <a:off x="2665703" y="5510362"/>
            <a:ext cx="6648773" cy="611896"/>
          </a:xfrm>
          <a:prstGeom prst="flowChartTerminator">
            <a:avLst/>
          </a:prstGeom>
          <a:solidFill>
            <a:srgbClr val="FFFF99"/>
          </a:soli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TextBox 18"/>
          <p:cNvSpPr txBox="1"/>
          <p:nvPr/>
        </p:nvSpPr>
        <p:spPr>
          <a:xfrm>
            <a:off x="3616272" y="2091511"/>
            <a:ext cx="48044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ru-RU" b="1" dirty="0">
                <a:solidFill>
                  <a:srgbClr val="000099"/>
                </a:solidFill>
                <a:latin typeface="a_AvanteInt" panose="020B0302020202020204" pitchFamily="34" charset="-52"/>
                <a:cs typeface="Times New Roman" pitchFamily="18" charset="0"/>
              </a:rPr>
              <a:t>Упражнения на развитие голоса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3130659" y="1411050"/>
            <a:ext cx="57963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ru-RU" b="1" dirty="0">
                <a:solidFill>
                  <a:srgbClr val="000099"/>
                </a:solidFill>
                <a:latin typeface="a_AvanteInt" panose="020B0302020202020204" pitchFamily="34" charset="-52"/>
                <a:cs typeface="Times New Roman" pitchFamily="18" charset="0"/>
              </a:rPr>
              <a:t>Упражнения на развитие фонационного дыхания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3177155" y="2821852"/>
            <a:ext cx="56103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ru-RU" b="1" dirty="0">
                <a:solidFill>
                  <a:srgbClr val="000099"/>
                </a:solidFill>
                <a:latin typeface="a_AvanteInt" panose="020B0302020202020204" pitchFamily="34" charset="-52"/>
                <a:cs typeface="Times New Roman" pitchFamily="18" charset="0"/>
              </a:rPr>
              <a:t>Упражнения на развитие артикуляции и дикции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3301140" y="3535509"/>
            <a:ext cx="53262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ru-RU" b="1" dirty="0">
                <a:solidFill>
                  <a:srgbClr val="000099"/>
                </a:solidFill>
                <a:latin typeface="a_AvanteInt" panose="020B0302020202020204" pitchFamily="34" charset="-52"/>
                <a:cs typeface="Times New Roman" pitchFamily="18" charset="0"/>
              </a:rPr>
              <a:t>Упражнения на развитие координации и речи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3003368" y="4927376"/>
            <a:ext cx="52125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ru-RU" b="1" dirty="0">
                <a:solidFill>
                  <a:srgbClr val="000099"/>
                </a:solidFill>
                <a:latin typeface="a_AvanteInt" panose="020B0302020202020204" pitchFamily="34" charset="-52"/>
                <a:cs typeface="Times New Roman" pitchFamily="18" charset="0"/>
              </a:rPr>
              <a:t>Упражнения на развитие мелкой моторики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3285639" y="4233380"/>
            <a:ext cx="536240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ru-RU" b="1" dirty="0">
                <a:solidFill>
                  <a:srgbClr val="000099"/>
                </a:solidFill>
                <a:latin typeface="a_AvanteInt" panose="020B0302020202020204" pitchFamily="34" charset="-52"/>
                <a:cs typeface="Times New Roman" pitchFamily="18" charset="0"/>
              </a:rPr>
              <a:t>Упражнения на развитие речевого внимания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3192651" y="5656339"/>
            <a:ext cx="56568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ru-RU" b="1" dirty="0">
                <a:solidFill>
                  <a:srgbClr val="000099"/>
                </a:solidFill>
                <a:latin typeface="a_AvanteInt" panose="020B0302020202020204" pitchFamily="34" charset="-52"/>
                <a:cs typeface="Times New Roman" pitchFamily="18" charset="0"/>
              </a:rPr>
              <a:t>Речевые игры без музыкального сопровождения</a:t>
            </a:r>
          </a:p>
        </p:txBody>
      </p:sp>
    </p:spTree>
    <p:extLst>
      <p:ext uri="{BB962C8B-B14F-4D97-AF65-F5344CB8AC3E}">
        <p14:creationId xmlns:p14="http://schemas.microsoft.com/office/powerpoint/2010/main" val="26039236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498" y="1927"/>
            <a:ext cx="12192000" cy="764032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835601" y="537260"/>
            <a:ext cx="655179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b="1" dirty="0" smtClean="0">
                <a:solidFill>
                  <a:srgbClr val="FF0000"/>
                </a:solidFill>
                <a:effectLst>
                  <a:glow rad="127000">
                    <a:schemeClr val="bg1"/>
                  </a:glow>
                </a:effectLst>
                <a:latin typeface="UkrainianGoudyOld" panose="0202E200000000000000" pitchFamily="18" charset="0"/>
              </a:rPr>
              <a:t>Пальчиковая гимнастика</a:t>
            </a:r>
            <a:r>
              <a:rPr lang="ru-RU" dirty="0" smtClean="0">
                <a:solidFill>
                  <a:prstClr val="black"/>
                </a:solidFill>
                <a:latin typeface="Times New Roman" panose="02020603050405020304" pitchFamily="18" charset="0"/>
              </a:rPr>
              <a:t>.</a:t>
            </a:r>
            <a:endParaRPr lang="ru-RU" dirty="0">
              <a:solidFill>
                <a:prstClr val="black"/>
              </a:solidFill>
              <a:latin typeface="Times New Roman" panose="02020603050405020304" pitchFamily="18" charset="0"/>
            </a:endParaRPr>
          </a:p>
        </p:txBody>
      </p:sp>
      <p:pic>
        <p:nvPicPr>
          <p:cNvPr id="1026" name="Picture 2" descr="C:\Users\Анна\Desktop\логоротмика\пальчиковая гим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0337" y="1509311"/>
            <a:ext cx="5325968" cy="424149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307136" y="1674564"/>
            <a:ext cx="6571897" cy="479806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9634314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774</TotalTime>
  <Words>329</Words>
  <Application>Microsoft Office PowerPoint</Application>
  <PresentationFormat>Произвольный</PresentationFormat>
  <Paragraphs>50</Paragraphs>
  <Slides>16</Slides>
  <Notes>0</Notes>
  <HiddenSlides>0</HiddenSlides>
  <MMClips>2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Тема Office</vt:lpstr>
      <vt:lpstr>Мастер-класс на тему:  «Логоритмика, как средство эффективности умственного и физического развития  дошкольников на  занятиях»  подготовила воспитатель :Одинцова Анна Даниловна        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Hewlett-Packard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Мастер-класс на тему: ««Логоритмика, как средство эффективности умственного и физического развития  дошкольников на музыкальных занятиях»</dc:title>
  <dc:creator>User</dc:creator>
  <cp:lastModifiedBy>Пользователь Acer</cp:lastModifiedBy>
  <cp:revision>58</cp:revision>
  <dcterms:created xsi:type="dcterms:W3CDTF">2016-11-08T19:28:47Z</dcterms:created>
  <dcterms:modified xsi:type="dcterms:W3CDTF">2024-03-29T02:05:12Z</dcterms:modified>
</cp:coreProperties>
</file>